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91" autoAdjust="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6B1F2-6D2D-4BFC-B003-911E84C1A06C}" type="datetimeFigureOut">
              <a:rPr lang="en-US" smtClean="0"/>
              <a:t>10/21/2020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81A1C6-9ADA-4235-B239-517C205B97FF}" type="slidenum">
              <a:rPr lang="en-US" smtClean="0"/>
              <a:t>‹#›</a:t>
            </a:fld>
            <a:endParaRPr lang="en-US"/>
          </a:p>
        </p:txBody>
      </p:sp>
    </p:spTree>
    <p:extLst>
      <p:ext uri="{BB962C8B-B14F-4D97-AF65-F5344CB8AC3E}">
        <p14:creationId xmlns:p14="http://schemas.microsoft.com/office/powerpoint/2010/main" val="295229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ementalhealth.ca/index.php?m=record&amp;ID=2270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ementalhealth.ca/index.php?m=record&amp;ID=10353"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ementalhealth.ca/index.php?m=record&amp;ID=22597"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ementalhealth.ca/index.php?m=record&amp;ID=22597"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www.ementalhealth.ca/index.php?m=record&amp;ID=22705" TargetMode="External"/><Relationship Id="rId4" Type="http://schemas.openxmlformats.org/officeDocument/2006/relationships/hyperlink" Target="http://www.ementalhealth.ca/index.php?m=record&amp;ID=10353"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his Novel, “The catcher in the eye” Salinger introduces the readers to the overwhelming desire in retention of childhood innocence through Holden Caufield who is the main character in the story. The novel reveals situations and kind of suffering that Holdens went through. As suggested in the Novel, Holden suffered severe mental illnesses such as anxiety, depression and the post-traumatic stress disorder (PTSD) as evident nation throughout the entire story. Due to the depressive and Post traumatic conditions experienced by Holden a couple of services are essential in helping him lead a better life. This paper, will address a couple of instances in the novel where Holden faced worst situation and offer best suggestions for to encounter his stressful conditions.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2</a:t>
            </a:fld>
            <a:endParaRPr lang="en-US"/>
          </a:p>
        </p:txBody>
      </p:sp>
    </p:spTree>
    <p:extLst>
      <p:ext uri="{BB962C8B-B14F-4D97-AF65-F5344CB8AC3E}">
        <p14:creationId xmlns:p14="http://schemas.microsoft.com/office/powerpoint/2010/main" val="55735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Based on the description and moments faced by Holden I believe that he requires the </a:t>
            </a:r>
            <a:r>
              <a:rPr lang="en-US" sz="1800" u="none" strike="noStrike" dirty="0" err="1">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Catulpa</a:t>
            </a:r>
            <a:r>
              <a:rPr lang="en-US" sz="1800" u="none" strike="noStrik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 Community Support Services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This service is located at Ferries Ln Barrie Canada and it is well known for offering treatment network for youths of Simcoe York. Besides, it has been helpful children and youths with autism disorder and it could also help Holden control stress. In chapter one, the Salinger describes how Holden faced difficulty in social interaction. We learn that Holden tries as much as possible to isolate from his friends. There is a moment in the novel where we find Holdens isolating himself from others as they watch. “I remember around 3 o’clock that afternoon, I was standing way the hell up on top of Thomsen Hill”.  This is a clear indication that, Holden find is difficult to socially interact with others.  He chooses to watch game on top of Thomsen Hill. Surprisingly, Holdens watches people and game rather than connecting with others. Based on the above textual evidence, Holden can be said to have disorder related to social interaction mostly probably Autism spectrum Disorder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3</a:t>
            </a:fld>
            <a:endParaRPr lang="en-US"/>
          </a:p>
        </p:txBody>
      </p:sp>
    </p:spTree>
    <p:extLst>
      <p:ext uri="{BB962C8B-B14F-4D97-AF65-F5344CB8AC3E}">
        <p14:creationId xmlns:p14="http://schemas.microsoft.com/office/powerpoint/2010/main" val="2268906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 evident in chapter 9 we find Holden in adversity situation where he tries to call somebody while in New York but all of a sudden, he changes his mind. He faces a scary situation and feels alienated from friend.  The </a:t>
            </a:r>
            <a:r>
              <a:rPr lang="en-US" sz="1800" u="none" strike="noStrike"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Big Brothers Big Sisters of Barrie and District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is best service for him to handle and control stress related to mental health problem. This service is located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Bayfiled</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St, Barrie Canada and provides programs for youths like Holden to talk and share their growing up experience with role model. This will also help him make healthy decisions and build good relationships with peers and his family.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4</a:t>
            </a:fld>
            <a:endParaRPr lang="en-US"/>
          </a:p>
        </p:txBody>
      </p:sp>
    </p:spTree>
    <p:extLst>
      <p:ext uri="{BB962C8B-B14F-4D97-AF65-F5344CB8AC3E}">
        <p14:creationId xmlns:p14="http://schemas.microsoft.com/office/powerpoint/2010/main" val="1969908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US" sz="1200" u="none" strike="noStrike"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Canadian Mental Health Association and addition service</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is a service located at A</a:t>
            </a: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nne St S</a:t>
            </a:r>
            <a:b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Barrie. This Service </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promotes mental health</a:t>
            </a: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is also a service that is useful for Holden’s mental illness. In chapter 20 Holden finds himself in a situation that he tries to reach his friend but faces shut down. “I guess it was because I was feeling so damn lonesome”. This is situation that  he needed </a:t>
            </a:r>
            <a:r>
              <a:rPr lang="en-US" sz="1200"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Canadian Mental Health Association service</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to promote his mental health. This service is best to control his stress through community education programs. The service consists of Annual Christmas Gift Campaign and is the best for Holden as it offers gifts for those individuals with mental health and youth out treatment programs for mental Health.</a:t>
            </a:r>
            <a:endParaRPr lang="en-US" dirty="0"/>
          </a:p>
          <a:p>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5</a:t>
            </a:fld>
            <a:endParaRPr lang="en-US"/>
          </a:p>
        </p:txBody>
      </p:sp>
    </p:spTree>
    <p:extLst>
      <p:ext uri="{BB962C8B-B14F-4D97-AF65-F5344CB8AC3E}">
        <p14:creationId xmlns:p14="http://schemas.microsoft.com/office/powerpoint/2010/main" val="138266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I believe that Canadian Mental Health Association Services is the best service to help Holden deal with stressful and mental health problems. This service is located at </a:t>
            </a:r>
            <a:r>
              <a:rPr lang="en-US" sz="1800" dirty="0">
                <a:solidFill>
                  <a:srgbClr val="000000"/>
                </a:solidFill>
                <a:effectLst/>
                <a:latin typeface="Arial" panose="020B0604020202020204" pitchFamily="34" charset="0"/>
                <a:ea typeface="Calibri" panose="020F0502020204030204" pitchFamily="34" charset="0"/>
              </a:rPr>
              <a:t>North Grey.</a:t>
            </a:r>
            <a:r>
              <a:rPr lang="en-US" sz="1800" dirty="0">
                <a:effectLst/>
                <a:latin typeface="Times New Roman" panose="02020603050405020304" pitchFamily="18" charset="0"/>
                <a:ea typeface="Calibri" panose="020F0502020204030204" pitchFamily="34" charset="0"/>
              </a:rPr>
              <a:t> In  the novel the author offers an account of nature of Holden’s mental Health. He describes Health mental by referring to Holden. He attributes unhappiness experienced by Holden to mental Disorder. It is also clear that Holden is depressed though appears to live a fortunate life. The death of his brother and sister as well as the classmate’s death witness scene could have led to this mental health problem</a:t>
            </a:r>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6</a:t>
            </a:fld>
            <a:endParaRPr lang="en-US"/>
          </a:p>
        </p:txBody>
      </p:sp>
    </p:spTree>
    <p:extLst>
      <p:ext uri="{BB962C8B-B14F-4D97-AF65-F5344CB8AC3E}">
        <p14:creationId xmlns:p14="http://schemas.microsoft.com/office/powerpoint/2010/main" val="170774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a:effectLst/>
                <a:latin typeface="Times New Roman" panose="02020603050405020304" pitchFamily="18" charset="0"/>
                <a:ea typeface="Calibri" panose="020F0502020204030204" pitchFamily="34" charset="0"/>
              </a:rPr>
              <a:t>To sum up, Holden proves to be having mental illness and it has brought about stress and many frustrations in life like failing in school and having difficulty in interacting with people. The solution his situation can be solved by accessing the  </a:t>
            </a:r>
            <a:r>
              <a:rPr lang="en-US" sz="1200" dirty="0">
                <a:solidFill>
                  <a:srgbClr val="222222"/>
                </a:solidFill>
                <a:effectLst/>
                <a:latin typeface="Arial" panose="020B0604020202020204" pitchFamily="34" charset="0"/>
                <a:ea typeface="Times New Roman" panose="02020603050405020304" pitchFamily="18" charset="0"/>
              </a:rPr>
              <a:t>Simcoe County services like </a:t>
            </a:r>
            <a:r>
              <a:rPr lang="en-US" sz="1200" dirty="0">
                <a:effectLst/>
                <a:latin typeface="Times New Roman" panose="02020603050405020304" pitchFamily="18" charset="0"/>
                <a:ea typeface="Calibri" panose="020F0502020204030204" pitchFamily="34" charset="0"/>
              </a:rPr>
              <a:t> </a:t>
            </a:r>
            <a:r>
              <a:rPr lang="en-US" sz="1200" u="none" strike="noStrike" dirty="0">
                <a:solidFill>
                  <a:srgbClr val="0563C1"/>
                </a:solidFill>
                <a:effectLst/>
                <a:latin typeface="Times New Roman" panose="02020603050405020304" pitchFamily="18" charset="0"/>
                <a:ea typeface="Times New Roman" panose="02020603050405020304" pitchFamily="18" charset="0"/>
                <a:hlinkClick r:id="rId3"/>
              </a:rPr>
              <a:t>Canadian Mental Health Association service</a:t>
            </a:r>
            <a:r>
              <a:rPr lang="en-US" sz="1200" dirty="0">
                <a:effectLst/>
                <a:latin typeface="Times New Roman" panose="02020603050405020304" pitchFamily="18" charset="0"/>
                <a:ea typeface="Times New Roman" panose="02020603050405020304" pitchFamily="18" charset="0"/>
              </a:rPr>
              <a:t>,</a:t>
            </a:r>
            <a:r>
              <a:rPr lang="en-US" sz="1200" dirty="0">
                <a:effectLst/>
                <a:latin typeface="Times New Roman" panose="02020603050405020304" pitchFamily="18" charset="0"/>
                <a:ea typeface="Calibri" panose="020F0502020204030204" pitchFamily="34" charset="0"/>
              </a:rPr>
              <a:t> </a:t>
            </a:r>
            <a:r>
              <a:rPr lang="en-US" sz="1200" u="none" strike="noStrike" dirty="0">
                <a:solidFill>
                  <a:srgbClr val="0563C1"/>
                </a:solidFill>
                <a:effectLst/>
                <a:latin typeface="Times New Roman" panose="02020603050405020304" pitchFamily="18" charset="0"/>
                <a:ea typeface="Times New Roman" panose="02020603050405020304" pitchFamily="18" charset="0"/>
                <a:hlinkClick r:id="rId4"/>
              </a:rPr>
              <a:t>Big Brothers Big Sisters of Barrie and District</a:t>
            </a:r>
            <a:r>
              <a:rPr lang="en-US" sz="1200" dirty="0">
                <a:effectLst/>
                <a:latin typeface="Times New Roman" panose="02020603050405020304" pitchFamily="18" charset="0"/>
                <a:ea typeface="Times New Roman" panose="02020603050405020304" pitchFamily="18" charset="0"/>
              </a:rPr>
              <a:t>, </a:t>
            </a:r>
            <a:r>
              <a:rPr lang="en-US" sz="1200" dirty="0">
                <a:solidFill>
                  <a:srgbClr val="000000"/>
                </a:solidFill>
                <a:effectLst/>
                <a:latin typeface="Times New Roman" panose="02020603050405020304" pitchFamily="18" charset="0"/>
                <a:ea typeface="Calibri" panose="020F0502020204030204" pitchFamily="34" charset="0"/>
              </a:rPr>
              <a:t>that Canadian Mental Health Association Mental Health and Addiction Services and </a:t>
            </a:r>
            <a:r>
              <a:rPr lang="en-US" sz="1200" u="none" strike="noStrike" dirty="0" err="1">
                <a:solidFill>
                  <a:srgbClr val="0563C1"/>
                </a:solidFill>
                <a:effectLst/>
                <a:latin typeface="Times New Roman" panose="02020603050405020304" pitchFamily="18" charset="0"/>
                <a:ea typeface="Calibri" panose="020F0502020204030204" pitchFamily="34" charset="0"/>
                <a:hlinkClick r:id="rId5"/>
              </a:rPr>
              <a:t>Catulpa</a:t>
            </a:r>
            <a:r>
              <a:rPr lang="en-US" sz="1200" u="none" strike="noStrike" dirty="0">
                <a:solidFill>
                  <a:srgbClr val="0563C1"/>
                </a:solidFill>
                <a:effectLst/>
                <a:latin typeface="Times New Roman" panose="02020603050405020304" pitchFamily="18" charset="0"/>
                <a:ea typeface="Calibri" panose="020F0502020204030204" pitchFamily="34" charset="0"/>
                <a:hlinkClick r:id="rId5"/>
              </a:rPr>
              <a:t> Community Support Services</a:t>
            </a:r>
            <a:r>
              <a:rPr lang="en-US" sz="1200" dirty="0">
                <a:effectLst/>
                <a:latin typeface="Times New Roman" panose="02020603050405020304" pitchFamily="18" charset="0"/>
                <a:ea typeface="Calibri" panose="020F0502020204030204" pitchFamily="34" charset="0"/>
              </a:rPr>
              <a:t>. The services offer mentorship and promote mental health for people experiencing mental illness like Holden.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7</a:t>
            </a:fld>
            <a:endParaRPr lang="en-US"/>
          </a:p>
        </p:txBody>
      </p:sp>
    </p:spTree>
    <p:extLst>
      <p:ext uri="{BB962C8B-B14F-4D97-AF65-F5344CB8AC3E}">
        <p14:creationId xmlns:p14="http://schemas.microsoft.com/office/powerpoint/2010/main" val="352770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FD775-A363-4927-8DB1-189F13F21C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0C8AB3-E08D-4B16-B3A3-3E75E60327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81CAD6-58F1-4428-BB07-A57BF1859FCE}"/>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5" name="Footer Placeholder 4">
            <a:extLst>
              <a:ext uri="{FF2B5EF4-FFF2-40B4-BE49-F238E27FC236}">
                <a16:creationId xmlns:a16="http://schemas.microsoft.com/office/drawing/2014/main" id="{A4CE0784-20DA-4962-BBA1-DDB34C18FE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EB9E6-3F0D-49AD-A0D8-2EBD17661AFC}"/>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3543941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FA700-703C-416E-91EE-3FFD7EF4FB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1E5AB9-B9C5-4652-8763-8241F01855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D35A4-6397-42C6-BCBD-980C5ED46C05}"/>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5" name="Footer Placeholder 4">
            <a:extLst>
              <a:ext uri="{FF2B5EF4-FFF2-40B4-BE49-F238E27FC236}">
                <a16:creationId xmlns:a16="http://schemas.microsoft.com/office/drawing/2014/main" id="{1B107611-52D7-46F0-B00A-43F711F166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9F179-07ED-43F9-8307-AAA0A4000BB9}"/>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1295962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77758-15FE-4304-B226-303910E673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7C00DA-DF3B-4C9C-BF7E-D219F146E7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E24B43-E3AE-4AB3-91E7-E853858081ED}"/>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5" name="Footer Placeholder 4">
            <a:extLst>
              <a:ext uri="{FF2B5EF4-FFF2-40B4-BE49-F238E27FC236}">
                <a16:creationId xmlns:a16="http://schemas.microsoft.com/office/drawing/2014/main" id="{BF12B927-37D4-4C9D-8D85-31AA8DC8EC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2E9BEA-CC82-4C9E-B290-2CD5FC877FF9}"/>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1051240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E9FA5-638B-44D6-AA4C-D8178A6DEE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52B202-BB08-48E1-BA3E-D907308F41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7F62EE-6894-4589-AEAD-D65377599C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3A1425-C7F0-4257-93E1-D111D1FF13C8}"/>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6" name="Footer Placeholder 5">
            <a:extLst>
              <a:ext uri="{FF2B5EF4-FFF2-40B4-BE49-F238E27FC236}">
                <a16:creationId xmlns:a16="http://schemas.microsoft.com/office/drawing/2014/main" id="{50BE02ED-EDB0-4E4B-9DA8-0CD66ECB63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D6E70C-D9B3-4EEC-BB06-AD38256EBEB9}"/>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1865883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730A5-FD66-4FE3-B833-2E406D869F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2DC6D9-9693-4849-86A5-E748EB33CB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B7D8CD-1A67-4649-BF52-2A27E538A7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586FC0-0A42-4BE6-B874-966DE4E2D4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DE08AB-8BF6-4AD0-B5BB-063DE60655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B09725-35F0-45BC-B3A4-B12B50DC84E9}"/>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8" name="Footer Placeholder 7">
            <a:extLst>
              <a:ext uri="{FF2B5EF4-FFF2-40B4-BE49-F238E27FC236}">
                <a16:creationId xmlns:a16="http://schemas.microsoft.com/office/drawing/2014/main" id="{6F9AEA67-9D25-4226-9914-CDAA6DDD57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5BEC15-24D5-488F-86F1-B0DE42B34E49}"/>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2175136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3EE5-B376-41B8-B4E1-06B9555B08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99B9A4-9795-4887-A225-A28DCD4E8DA5}"/>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4" name="Footer Placeholder 3">
            <a:extLst>
              <a:ext uri="{FF2B5EF4-FFF2-40B4-BE49-F238E27FC236}">
                <a16:creationId xmlns:a16="http://schemas.microsoft.com/office/drawing/2014/main" id="{22D68E97-D575-46C3-BA03-6C0AD9EBE2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1A31C-BE68-4665-BAE5-48C995C94FF2}"/>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2938339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E99E21-FA8E-448B-87EB-9F482AFE5BC8}"/>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3" name="Footer Placeholder 2">
            <a:extLst>
              <a:ext uri="{FF2B5EF4-FFF2-40B4-BE49-F238E27FC236}">
                <a16:creationId xmlns:a16="http://schemas.microsoft.com/office/drawing/2014/main" id="{29F4C1F4-5C9B-4A94-8744-0C8ECD6242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0F5F585-68AE-4A66-B516-1F5DD3E73F95}"/>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3587957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F714F-27CD-45B2-9547-634F4BA8D1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E8C0C0-CE27-4275-A142-CB28886D62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62B515-953E-49DA-BE90-5DA69A14B8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C48C3F-D016-4D17-906B-DBC57F3A14AF}"/>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6" name="Footer Placeholder 5">
            <a:extLst>
              <a:ext uri="{FF2B5EF4-FFF2-40B4-BE49-F238E27FC236}">
                <a16:creationId xmlns:a16="http://schemas.microsoft.com/office/drawing/2014/main" id="{796DB4F0-76A3-44A2-9346-F5AB84DA50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79FF75-90B9-47E7-8D2B-DBF6165FB269}"/>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4189677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5A879-FFDA-4E15-9115-26C815E9A6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B905A9-BFA3-4259-8596-8F13E178E9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75B27C-4627-4E9E-8FC9-E1F7DD1BAB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BD8E72-A9FB-441A-B1A6-C8505DB1A08D}"/>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6" name="Footer Placeholder 5">
            <a:extLst>
              <a:ext uri="{FF2B5EF4-FFF2-40B4-BE49-F238E27FC236}">
                <a16:creationId xmlns:a16="http://schemas.microsoft.com/office/drawing/2014/main" id="{C5640C05-0324-4714-93F4-D8DC4A10AE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7FF0DE-2EFE-4EDE-AF53-99EE939434F2}"/>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3892698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0C381-E1E1-4D05-AA51-317DEEA2DB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9B935D-0BC5-4E86-946F-380576E1E8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D4DA65-12FB-45AC-B652-1E43B589E5B7}"/>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5" name="Footer Placeholder 4">
            <a:extLst>
              <a:ext uri="{FF2B5EF4-FFF2-40B4-BE49-F238E27FC236}">
                <a16:creationId xmlns:a16="http://schemas.microsoft.com/office/drawing/2014/main" id="{02CE69DB-F822-43D7-B863-0C89524A4D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9C8170-0D43-44EE-B428-509F2FF9DB93}"/>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3399781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903110-735F-49AC-90BC-2B709FE19C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C1FBF4-D168-46B2-A911-B9F2CF2501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27F368-3988-48A2-9002-81F7894E1118}"/>
              </a:ext>
            </a:extLst>
          </p:cNvPr>
          <p:cNvSpPr>
            <a:spLocks noGrp="1"/>
          </p:cNvSpPr>
          <p:nvPr>
            <p:ph type="dt" sz="half" idx="10"/>
          </p:nvPr>
        </p:nvSpPr>
        <p:spPr/>
        <p:txBody>
          <a:bodyPr/>
          <a:lstStyle/>
          <a:p>
            <a:fld id="{D117EFCB-B623-4E8F-99B9-45D23AD70F00}" type="datetimeFigureOut">
              <a:rPr lang="en-US" smtClean="0"/>
              <a:t>10/21/2020</a:t>
            </a:fld>
            <a:endParaRPr lang="en-US"/>
          </a:p>
        </p:txBody>
      </p:sp>
      <p:sp>
        <p:nvSpPr>
          <p:cNvPr id="5" name="Footer Placeholder 4">
            <a:extLst>
              <a:ext uri="{FF2B5EF4-FFF2-40B4-BE49-F238E27FC236}">
                <a16:creationId xmlns:a16="http://schemas.microsoft.com/office/drawing/2014/main" id="{37E70F56-0DC3-47FB-8A72-B877E0056D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C01BD-8513-4106-8AF3-8BA36170B712}"/>
              </a:ext>
            </a:extLst>
          </p:cNvPr>
          <p:cNvSpPr>
            <a:spLocks noGrp="1"/>
          </p:cNvSpPr>
          <p:nvPr>
            <p:ph type="sldNum" sz="quarter" idx="12"/>
          </p:nvPr>
        </p:nvSpPr>
        <p:spPr/>
        <p:txBody>
          <a:bodyPr/>
          <a:lstStyle/>
          <a:p>
            <a:fld id="{A3362F91-F8B4-43AA-9C6A-1970E81CCEB5}" type="slidenum">
              <a:rPr lang="en-US" smtClean="0"/>
              <a:t>‹#›</a:t>
            </a:fld>
            <a:endParaRPr lang="en-US"/>
          </a:p>
        </p:txBody>
      </p:sp>
    </p:spTree>
    <p:extLst>
      <p:ext uri="{BB962C8B-B14F-4D97-AF65-F5344CB8AC3E}">
        <p14:creationId xmlns:p14="http://schemas.microsoft.com/office/powerpoint/2010/main" val="2755525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CC7C26-E417-427C-B57A-693E5FC2DC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41001-06E4-4E41-B4D4-01485E3AE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855B5F-CEE7-493E-947C-B6D395F130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7EFCB-B623-4E8F-99B9-45D23AD70F00}" type="datetimeFigureOut">
              <a:rPr lang="en-US" smtClean="0"/>
              <a:t>10/21/2020</a:t>
            </a:fld>
            <a:endParaRPr lang="en-US"/>
          </a:p>
        </p:txBody>
      </p:sp>
      <p:sp>
        <p:nvSpPr>
          <p:cNvPr id="5" name="Footer Placeholder 4">
            <a:extLst>
              <a:ext uri="{FF2B5EF4-FFF2-40B4-BE49-F238E27FC236}">
                <a16:creationId xmlns:a16="http://schemas.microsoft.com/office/drawing/2014/main" id="{9A412B2C-C427-4593-B9A5-EC66F8019A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CD055E-A555-4955-BCAE-943ACB6B5C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362F91-F8B4-43AA-9C6A-1970E81CCEB5}" type="slidenum">
              <a:rPr lang="en-US" smtClean="0"/>
              <a:t>‹#›</a:t>
            </a:fld>
            <a:endParaRPr lang="en-US"/>
          </a:p>
        </p:txBody>
      </p:sp>
    </p:spTree>
    <p:extLst>
      <p:ext uri="{BB962C8B-B14F-4D97-AF65-F5344CB8AC3E}">
        <p14:creationId xmlns:p14="http://schemas.microsoft.com/office/powerpoint/2010/main" val="602409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ementalhealth.ca/index.php?m=record&amp;ID=22705"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ementalhealth.ca/index.php?m=record&amp;ID=10353"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ementalhealth.ca/index.php?m=record&amp;ID=22597"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ementalhealth.ca/index.php?m=record&amp;ID=22597"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ementalhealth.ca/index.php?m=record&amp;ID=22705" TargetMode="External"/><Relationship Id="rId4" Type="http://schemas.openxmlformats.org/officeDocument/2006/relationships/hyperlink" Target="http://www.ementalhealth.ca/index.php?m=record&amp;ID=10353"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cmhastarttalking.ca/" TargetMode="External"/><Relationship Id="rId2" Type="http://schemas.openxmlformats.org/officeDocument/2006/relationships/hyperlink" Target="https://barrie.bigbrothersbigsisters.ca/" TargetMode="External"/><Relationship Id="rId1" Type="http://schemas.openxmlformats.org/officeDocument/2006/relationships/slideLayout" Target="../slideLayouts/slideLayout2.xml"/><Relationship Id="rId5" Type="http://schemas.openxmlformats.org/officeDocument/2006/relationships/hyperlink" Target="http://www.cmhastarttalking.ca/" TargetMode="External"/><Relationship Id="rId4" Type="http://schemas.openxmlformats.org/officeDocument/2006/relationships/hyperlink" Target="http://www.catulpa.on.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36B73E9-0EB1-4A89-9175-16FFA0CCE125}"/>
              </a:ext>
            </a:extLst>
          </p:cNvPr>
          <p:cNvSpPr txBox="1"/>
          <p:nvPr/>
        </p:nvSpPr>
        <p:spPr>
          <a:xfrm>
            <a:off x="265043" y="728870"/>
            <a:ext cx="8878957" cy="3193631"/>
          </a:xfrm>
          <a:prstGeom prst="rect">
            <a:avLst/>
          </a:prstGeom>
          <a:noFill/>
        </p:spPr>
        <p:txBody>
          <a:bodyPr wrap="square">
            <a:spAutoFit/>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Name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Professor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Institution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Course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Date</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5593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0A6E2-2734-4455-9310-56900D2A9A8C}"/>
              </a:ext>
            </a:extLst>
          </p:cNvPr>
          <p:cNvSpPr>
            <a:spLocks noGrp="1"/>
          </p:cNvSpPr>
          <p:nvPr>
            <p:ph type="title"/>
          </p:nvPr>
        </p:nvSpPr>
        <p:spPr/>
        <p:txBody>
          <a:bodyPr/>
          <a:lstStyle/>
          <a:p>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Introduction</a:t>
            </a:r>
            <a:endParaRPr lang="en-US" dirty="0"/>
          </a:p>
        </p:txBody>
      </p:sp>
      <p:sp>
        <p:nvSpPr>
          <p:cNvPr id="3" name="Content Placeholder 2">
            <a:extLst>
              <a:ext uri="{FF2B5EF4-FFF2-40B4-BE49-F238E27FC236}">
                <a16:creationId xmlns:a16="http://schemas.microsoft.com/office/drawing/2014/main" id="{38F98BA0-104A-41A0-B9A0-42AEF28F7657}"/>
              </a:ext>
            </a:extLst>
          </p:cNvPr>
          <p:cNvSpPr>
            <a:spLocks noGrp="1"/>
          </p:cNvSpPr>
          <p:nvPr>
            <p:ph idx="1"/>
          </p:nvPr>
        </p:nvSpPr>
        <p:spPr/>
        <p:txBody>
          <a:bodyPr>
            <a:normAutofit fontScale="85000" lnSpcReduction="10000"/>
          </a:bodyPr>
          <a:lstStyle/>
          <a:p>
            <a:pPr marL="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his Novel, “The catcher in the eye” Salinger introduces the readers to the overwhelming desire in retention of childhood innocence through Holden Caufield who is the main character in the story.</a:t>
            </a:r>
          </a:p>
          <a:p>
            <a:pPr marL="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novel reveals situations and kind of suffering that Holdens went through. As suggested in the Novel, Holden suffered severe mental illnesses such as anxiety, depression and the post-traumatic stress disorder (PTSD) as evident nation throughout the entire story. </a:t>
            </a:r>
          </a:p>
          <a:p>
            <a:pPr marL="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Due to the depressive and Post traumatic conditions experienced by Holden a couple of services are essential in helping him lead a better life. </a:t>
            </a:r>
          </a:p>
          <a:p>
            <a:pPr marL="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paper, will address a couple of instances in the novel where Holden faced worst situation and offer best suggestions for to encounter his stressful conditions.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43239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AC7E-F57F-49D3-B237-E700FD71A21B}"/>
              </a:ext>
            </a:extLst>
          </p:cNvPr>
          <p:cNvSpPr>
            <a:spLocks noGrp="1"/>
          </p:cNvSpPr>
          <p:nvPr>
            <p:ph type="title"/>
          </p:nvPr>
        </p:nvSpPr>
        <p:spPr/>
        <p:txBody>
          <a:bodyPr/>
          <a:lstStyle/>
          <a:p>
            <a:r>
              <a:rPr lang="en-US" u="sng" dirty="0"/>
              <a:t> </a:t>
            </a:r>
            <a:r>
              <a:rPr lang="en-US" sz="1800" u="none" strike="noStrike" dirty="0" err="1">
                <a:solidFill>
                  <a:srgbClr val="0563C1"/>
                </a:solidFill>
                <a:effectLst/>
                <a:latin typeface="Times New Roman" panose="02020603050405020304" pitchFamily="18" charset="0"/>
                <a:ea typeface="Calibri" panose="020F0502020204030204" pitchFamily="34" charset="0"/>
                <a:hlinkClick r:id="rId3"/>
              </a:rPr>
              <a:t>Catulpa</a:t>
            </a:r>
            <a:r>
              <a:rPr lang="en-US" sz="1800" u="none" strike="noStrike" dirty="0">
                <a:solidFill>
                  <a:srgbClr val="0563C1"/>
                </a:solidFill>
                <a:effectLst/>
                <a:latin typeface="Times New Roman" panose="02020603050405020304" pitchFamily="18" charset="0"/>
                <a:ea typeface="Calibri" panose="020F0502020204030204" pitchFamily="34" charset="0"/>
                <a:hlinkClick r:id="rId3"/>
              </a:rPr>
              <a:t> Community Support Services</a:t>
            </a:r>
            <a:r>
              <a:rPr lang="en-US" sz="1800" dirty="0">
                <a:effectLst/>
                <a:latin typeface="Times New Roman" panose="02020603050405020304" pitchFamily="18" charset="0"/>
                <a:ea typeface="Calibri" panose="020F0502020204030204" pitchFamily="34" charset="0"/>
              </a:rPr>
              <a:t> </a:t>
            </a:r>
            <a:endParaRPr lang="en-US" u="sng" dirty="0"/>
          </a:p>
        </p:txBody>
      </p:sp>
      <p:sp>
        <p:nvSpPr>
          <p:cNvPr id="3" name="Content Placeholder 2">
            <a:extLst>
              <a:ext uri="{FF2B5EF4-FFF2-40B4-BE49-F238E27FC236}">
                <a16:creationId xmlns:a16="http://schemas.microsoft.com/office/drawing/2014/main" id="{0BDBCC3D-3979-46E2-AD31-B20B636DDDCE}"/>
              </a:ext>
            </a:extLst>
          </p:cNvPr>
          <p:cNvSpPr>
            <a:spLocks noGrp="1"/>
          </p:cNvSpPr>
          <p:nvPr>
            <p:ph idx="1"/>
          </p:nvPr>
        </p:nvSpPr>
        <p:spPr/>
        <p:txBody>
          <a:bodyPr>
            <a:normAutofit fontScale="62500" lnSpcReduction="20000"/>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Based on the description and moments faced by Holden I believe that he requires the </a:t>
            </a:r>
            <a:r>
              <a:rPr lang="en-US" sz="2800" u="none" strike="noStrike" dirty="0" err="1">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Catulpa</a:t>
            </a:r>
            <a:r>
              <a:rPr lang="en-US" sz="2800" u="none" strike="noStrik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 Community Support Services</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This service is located at Ferries Ln Barrie Canada and it is well known for offering treatment network for youths of Simcoe York.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Besides, it has been helpful children and youths with autism disorder and it could also help Holden control stress.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 chapter one, the Salinger describes how Holden faced difficulty in social interaction. We learn that Holden tries as much as possible to isolate from his friends.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There is a moment in the novel where we find Holdens isolating himself from others as they watch.</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“I remember around 3 o’clock that afternoon, I was standing way the hell up on top of Thomsen Hill”.</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This is a clear indication that, Holden find is difficult to socially interact with others.</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He chooses to watch game on top of Thomsen Hill. </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Surprisingly, Holdens watches people and game rather than connecting with others.</a:t>
            </a: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Based on the above textual evidence, Holden can be said to have disorder related to social interaction mostly probably Autism spectrum Disorder</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7328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C0F49-22CD-4A16-9A9C-6D95E643BB12}"/>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The </a:t>
            </a:r>
            <a:r>
              <a:rPr lang="en-US" sz="1800" u="none" strike="noStrike" dirty="0">
                <a:solidFill>
                  <a:srgbClr val="0563C1"/>
                </a:solidFill>
                <a:effectLst/>
                <a:latin typeface="Times New Roman" panose="02020603050405020304" pitchFamily="18" charset="0"/>
                <a:ea typeface="Times New Roman" panose="02020603050405020304" pitchFamily="18" charset="0"/>
                <a:hlinkClick r:id="rId3"/>
              </a:rPr>
              <a:t>Big Brothers Big Sisters of Barrie and District</a:t>
            </a:r>
            <a:r>
              <a:rPr lang="en-US" sz="1800" u="none" strike="noStrike" dirty="0">
                <a:solidFill>
                  <a:srgbClr val="0563C1"/>
                </a:solidFill>
                <a:effectLst/>
                <a:latin typeface="Times New Roman" panose="02020603050405020304" pitchFamily="18" charset="0"/>
                <a:ea typeface="Times New Roman" panose="02020603050405020304" pitchFamily="18" charset="0"/>
              </a:rPr>
              <a:t> service </a:t>
            </a:r>
            <a:endParaRPr lang="en-US" dirty="0"/>
          </a:p>
        </p:txBody>
      </p:sp>
      <p:sp>
        <p:nvSpPr>
          <p:cNvPr id="3" name="Content Placeholder 2">
            <a:extLst>
              <a:ext uri="{FF2B5EF4-FFF2-40B4-BE49-F238E27FC236}">
                <a16:creationId xmlns:a16="http://schemas.microsoft.com/office/drawing/2014/main" id="{7F428BE2-E556-4A09-8912-CD05519C298B}"/>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Holden in adversity situation where he tries to call somebody while in New York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latin typeface="Times New Roman" panose="02020603050405020304" pitchFamily="18" charset="0"/>
                <a:ea typeface="Calibri" panose="020F0502020204030204" pitchFamily="34" charset="0"/>
                <a:cs typeface="Times New Roman" panose="02020603050405020304" pitchFamily="18" charset="0"/>
              </a:rPr>
              <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ll of a sudden, he changes his mind.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 faces a scary situation and feels alienated from friend.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US" sz="1800" u="none" strike="noStrike"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Big Brothers Big Sisters of Barrie and District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is best service for him to handle and control stress related to mental health problem. </a:t>
            </a:r>
          </a:p>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This service is located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Bayfiled</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St, Barrie Canada.</a:t>
            </a:r>
          </a:p>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Provides programs for youths like Holden to talk and share their growing up experience with role model. </a:t>
            </a:r>
          </a:p>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This will also help him make healthy decisions and build good relationships with peers and his family.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75952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61FFD-87A2-48C6-BC98-2C3B7B4C6B26}"/>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The </a:t>
            </a:r>
            <a:r>
              <a:rPr lang="en-US" sz="1800" u="none" strike="noStrike" dirty="0">
                <a:solidFill>
                  <a:srgbClr val="0563C1"/>
                </a:solidFill>
                <a:effectLst/>
                <a:latin typeface="Times New Roman" panose="02020603050405020304" pitchFamily="18" charset="0"/>
                <a:ea typeface="Times New Roman" panose="02020603050405020304" pitchFamily="18" charset="0"/>
                <a:hlinkClick r:id="rId3"/>
              </a:rPr>
              <a:t>Canadian Mental Health Association and addition service</a:t>
            </a:r>
            <a:r>
              <a:rPr lang="en-US" sz="1800" dirty="0">
                <a:effectLst/>
                <a:latin typeface="Times New Roman" panose="02020603050405020304" pitchFamily="18" charset="0"/>
                <a:ea typeface="Times New Roman" panose="02020603050405020304" pitchFamily="18" charset="0"/>
              </a:rPr>
              <a:t> </a:t>
            </a:r>
            <a:endParaRPr lang="en-US" dirty="0"/>
          </a:p>
        </p:txBody>
      </p:sp>
      <p:sp>
        <p:nvSpPr>
          <p:cNvPr id="3" name="Content Placeholder 2">
            <a:extLst>
              <a:ext uri="{FF2B5EF4-FFF2-40B4-BE49-F238E27FC236}">
                <a16:creationId xmlns:a16="http://schemas.microsoft.com/office/drawing/2014/main" id="{AD630A04-2081-4E75-857D-0A72EF430923}"/>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u="none" strike="noStrike"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Canadian Mental Health Association and addition service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is a service located at A</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nne St S</a:t>
            </a:r>
            <a:b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Barrie. </a:t>
            </a:r>
          </a:p>
          <a:p>
            <a:r>
              <a:rPr lang="en-US"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It </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promotes mental health</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is also a service that is useful for Holden’s mental illness. </a:t>
            </a:r>
          </a:p>
          <a:p>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chapter 20 Holden finds himself in a situation that he tries to reach his friend but faces shut down.</a:t>
            </a:r>
          </a:p>
          <a:p>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guess it was because I was feeling so damn lonesome”. </a:t>
            </a:r>
          </a:p>
          <a:p>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This is situation that  he needed </a:t>
            </a:r>
            <a:r>
              <a:rPr lang="en-US" sz="1800"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Canadian Mental Health Association service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to promote his mental health. This service is best to control his stress through community education programs.</a:t>
            </a:r>
          </a:p>
          <a:p>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The service consists of Annual Christmas Gift Campaign and is the best for Holden as it offers gifts for those individuals with mental health and youth out treatment programs for mental Health.</a:t>
            </a:r>
            <a:endParaRPr lang="en-US" dirty="0"/>
          </a:p>
        </p:txBody>
      </p:sp>
    </p:spTree>
    <p:extLst>
      <p:ext uri="{BB962C8B-B14F-4D97-AF65-F5344CB8AC3E}">
        <p14:creationId xmlns:p14="http://schemas.microsoft.com/office/powerpoint/2010/main" val="1919469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BEACD-C80D-468A-A6CD-C88893096FBD}"/>
              </a:ext>
            </a:extLst>
          </p:cNvPr>
          <p:cNvSpPr>
            <a:spLocks noGrp="1"/>
          </p:cNvSpPr>
          <p:nvPr>
            <p:ph type="title"/>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Canadian Mental Health Association Services </a:t>
            </a:r>
            <a:endParaRPr lang="en-US" dirty="0"/>
          </a:p>
        </p:txBody>
      </p:sp>
      <p:sp>
        <p:nvSpPr>
          <p:cNvPr id="3" name="Content Placeholder 2">
            <a:extLst>
              <a:ext uri="{FF2B5EF4-FFF2-40B4-BE49-F238E27FC236}">
                <a16:creationId xmlns:a16="http://schemas.microsoft.com/office/drawing/2014/main" id="{FF901A29-8644-47F3-8B30-31D1C3FB481D}"/>
              </a:ext>
            </a:extLst>
          </p:cNvPr>
          <p:cNvSpPr>
            <a:spLocks noGrp="1"/>
          </p:cNvSpPr>
          <p:nvPr>
            <p:ph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I believe that Canadian Mental Health Association Services is the best service to help Holden deal with stressful and mental health problems. </a:t>
            </a:r>
          </a:p>
          <a:p>
            <a:r>
              <a:rPr lang="en-US" sz="1800" dirty="0">
                <a:solidFill>
                  <a:srgbClr val="000000"/>
                </a:solidFill>
                <a:effectLst/>
                <a:latin typeface="Times New Roman" panose="02020603050405020304" pitchFamily="18" charset="0"/>
                <a:ea typeface="Calibri" panose="020F0502020204030204" pitchFamily="34" charset="0"/>
              </a:rPr>
              <a:t>This service is located at </a:t>
            </a:r>
            <a:r>
              <a:rPr lang="en-US" sz="1800" dirty="0">
                <a:solidFill>
                  <a:srgbClr val="000000"/>
                </a:solidFill>
                <a:effectLst/>
                <a:latin typeface="Arial" panose="020B0604020202020204" pitchFamily="34" charset="0"/>
                <a:ea typeface="Calibri" panose="020F0502020204030204" pitchFamily="34" charset="0"/>
              </a:rPr>
              <a:t>North Grey.</a:t>
            </a:r>
            <a:r>
              <a:rPr lang="en-US" sz="1800" dirty="0">
                <a:effectLst/>
                <a:latin typeface="Times New Roman" panose="02020603050405020304" pitchFamily="18" charset="0"/>
                <a:ea typeface="Calibri" panose="020F0502020204030204" pitchFamily="34" charset="0"/>
              </a:rPr>
              <a:t> In  the novel the author offers an account of nature of Holden’s mental Health. </a:t>
            </a:r>
          </a:p>
          <a:p>
            <a:r>
              <a:rPr lang="en-US" sz="1800" dirty="0">
                <a:effectLst/>
                <a:latin typeface="Times New Roman" panose="02020603050405020304" pitchFamily="18" charset="0"/>
                <a:ea typeface="Calibri" panose="020F0502020204030204" pitchFamily="34" charset="0"/>
              </a:rPr>
              <a:t>He describes Health mental by referring to Holden.</a:t>
            </a:r>
          </a:p>
          <a:p>
            <a:r>
              <a:rPr lang="en-US" sz="1800" dirty="0">
                <a:effectLst/>
                <a:latin typeface="Times New Roman" panose="02020603050405020304" pitchFamily="18" charset="0"/>
                <a:ea typeface="Calibri" panose="020F0502020204030204" pitchFamily="34" charset="0"/>
              </a:rPr>
              <a:t> He attributes unhappiness experienced by Holden to mental Disorder.</a:t>
            </a:r>
          </a:p>
          <a:p>
            <a:r>
              <a:rPr lang="en-US" sz="1800" dirty="0">
                <a:effectLst/>
                <a:latin typeface="Times New Roman" panose="02020603050405020304" pitchFamily="18" charset="0"/>
                <a:ea typeface="Calibri" panose="020F0502020204030204" pitchFamily="34" charset="0"/>
              </a:rPr>
              <a:t> It is also clear that Holden is depressed though appears to live a fortunate life. </a:t>
            </a:r>
          </a:p>
          <a:p>
            <a:r>
              <a:rPr lang="en-US" sz="1800" dirty="0">
                <a:effectLst/>
                <a:latin typeface="Times New Roman" panose="02020603050405020304" pitchFamily="18" charset="0"/>
                <a:ea typeface="Calibri" panose="020F0502020204030204" pitchFamily="34" charset="0"/>
              </a:rPr>
              <a:t>The death of his brother and sister as well as the classmate’s death witness scene could have led to this mental health problem</a:t>
            </a:r>
            <a:endParaRPr lang="en-US" dirty="0"/>
          </a:p>
        </p:txBody>
      </p:sp>
    </p:spTree>
    <p:extLst>
      <p:ext uri="{BB962C8B-B14F-4D97-AF65-F5344CB8AC3E}">
        <p14:creationId xmlns:p14="http://schemas.microsoft.com/office/powerpoint/2010/main" val="4135000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AD521-C430-42CD-B007-EC7F85941ECA}"/>
              </a:ext>
            </a:extLst>
          </p:cNvPr>
          <p:cNvSpPr>
            <a:spLocks noGrp="1"/>
          </p:cNvSpPr>
          <p:nvPr>
            <p:ph type="title"/>
          </p:nvPr>
        </p:nvSpPr>
        <p:spPr/>
        <p:txBody>
          <a:bodyPr/>
          <a:lstStyle/>
          <a:p>
            <a:r>
              <a:rPr lang="en-US" sz="4400" dirty="0">
                <a:effectLst/>
                <a:latin typeface="Times New Roman" panose="02020603050405020304" pitchFamily="18" charset="0"/>
                <a:ea typeface="Times New Roman" panose="02020603050405020304" pitchFamily="18" charset="0"/>
                <a:cs typeface="Times New Roman" panose="02020603050405020304" pitchFamily="18" charset="0"/>
              </a:rPr>
              <a:t>Conclusion</a:t>
            </a:r>
            <a:endParaRPr lang="en-US" dirty="0"/>
          </a:p>
        </p:txBody>
      </p:sp>
      <p:sp>
        <p:nvSpPr>
          <p:cNvPr id="3" name="Content Placeholder 2">
            <a:extLst>
              <a:ext uri="{FF2B5EF4-FFF2-40B4-BE49-F238E27FC236}">
                <a16:creationId xmlns:a16="http://schemas.microsoft.com/office/drawing/2014/main" id="{4EE2EAD3-7E69-4FE3-9AF8-7478E35E4782}"/>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rPr>
              <a:t>To sum up, Holden proves to be having mental illness</a:t>
            </a:r>
          </a:p>
          <a:p>
            <a:r>
              <a:rPr lang="en-US" sz="1800" dirty="0">
                <a:latin typeface="Times New Roman" panose="02020603050405020304" pitchFamily="18" charset="0"/>
                <a:ea typeface="Calibri" panose="020F0502020204030204" pitchFamily="34" charset="0"/>
              </a:rPr>
              <a:t>This </a:t>
            </a:r>
            <a:r>
              <a:rPr lang="en-US" sz="1800" dirty="0">
                <a:effectLst/>
                <a:latin typeface="Times New Roman" panose="02020603050405020304" pitchFamily="18" charset="0"/>
                <a:ea typeface="Calibri" panose="020F0502020204030204" pitchFamily="34" charset="0"/>
              </a:rPr>
              <a:t>has brought about stress and many frustrations in life like failing in school and having difficulty in interacting with people.</a:t>
            </a:r>
          </a:p>
          <a:p>
            <a:r>
              <a:rPr lang="en-US" sz="1800" dirty="0">
                <a:effectLst/>
                <a:latin typeface="Times New Roman" panose="02020603050405020304" pitchFamily="18" charset="0"/>
                <a:ea typeface="Calibri" panose="020F0502020204030204" pitchFamily="34" charset="0"/>
              </a:rPr>
              <a:t> The solution his situation can be solved by accessing the  </a:t>
            </a:r>
            <a:r>
              <a:rPr lang="en-US" sz="1800" dirty="0">
                <a:solidFill>
                  <a:srgbClr val="222222"/>
                </a:solidFill>
                <a:effectLst/>
                <a:latin typeface="Arial" panose="020B0604020202020204" pitchFamily="34" charset="0"/>
                <a:ea typeface="Times New Roman" panose="02020603050405020304" pitchFamily="18" charset="0"/>
              </a:rPr>
              <a:t>Simcoe County services like</a:t>
            </a:r>
          </a:p>
          <a:p>
            <a:r>
              <a:rPr lang="en-US" sz="1800" dirty="0">
                <a:solidFill>
                  <a:srgbClr val="222222"/>
                </a:solidFill>
                <a:effectLst/>
                <a:latin typeface="Arial" panose="020B0604020202020204" pitchFamily="34" charset="0"/>
                <a:ea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rPr>
              <a:t> </a:t>
            </a:r>
            <a:r>
              <a:rPr lang="en-US" sz="1800" u="none" strike="noStrike" dirty="0">
                <a:solidFill>
                  <a:srgbClr val="0563C1"/>
                </a:solidFill>
                <a:effectLst/>
                <a:latin typeface="Times New Roman" panose="02020603050405020304" pitchFamily="18" charset="0"/>
                <a:ea typeface="Times New Roman" panose="02020603050405020304" pitchFamily="18" charset="0"/>
                <a:hlinkClick r:id="rId3"/>
              </a:rPr>
              <a:t>Canadian Mental Health Association service</a:t>
            </a:r>
            <a:r>
              <a:rPr lang="en-US" sz="1800" dirty="0">
                <a:effectLst/>
                <a:latin typeface="Times New Roman" panose="02020603050405020304" pitchFamily="18" charset="0"/>
                <a:ea typeface="Times New Roman" panose="02020603050405020304" pitchFamily="18" charset="0"/>
              </a:rPr>
              <a:t>,</a:t>
            </a:r>
          </a:p>
          <a:p>
            <a:r>
              <a:rPr lang="en-US" sz="1800" dirty="0">
                <a:effectLst/>
                <a:latin typeface="Times New Roman" panose="02020603050405020304" pitchFamily="18" charset="0"/>
                <a:ea typeface="Calibri" panose="020F0502020204030204" pitchFamily="34" charset="0"/>
              </a:rPr>
              <a:t> </a:t>
            </a:r>
            <a:r>
              <a:rPr lang="en-US" sz="1800" u="none" strike="noStrike" dirty="0">
                <a:solidFill>
                  <a:srgbClr val="0563C1"/>
                </a:solidFill>
                <a:effectLst/>
                <a:latin typeface="Times New Roman" panose="02020603050405020304" pitchFamily="18" charset="0"/>
                <a:ea typeface="Times New Roman" panose="02020603050405020304" pitchFamily="18" charset="0"/>
                <a:hlinkClick r:id="rId4"/>
              </a:rPr>
              <a:t>Big Brothers Big Sisters of Barrie and District</a:t>
            </a:r>
            <a:r>
              <a:rPr lang="en-US" sz="1800" dirty="0">
                <a:effectLst/>
                <a:latin typeface="Times New Roman" panose="02020603050405020304" pitchFamily="18" charset="0"/>
                <a:ea typeface="Times New Roman" panose="02020603050405020304" pitchFamily="18" charset="0"/>
              </a:rPr>
              <a:t>,</a:t>
            </a:r>
          </a:p>
          <a:p>
            <a:r>
              <a:rPr lang="en-US" sz="1800" dirty="0">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Calibri" panose="020F0502020204030204" pitchFamily="34" charset="0"/>
              </a:rPr>
              <a:t>the Canadian Mental Health Association Mental Health and Addiction Services</a:t>
            </a:r>
          </a:p>
          <a:p>
            <a:r>
              <a:rPr lang="en-US" sz="1800" dirty="0">
                <a:solidFill>
                  <a:srgbClr val="000000"/>
                </a:solidFill>
                <a:effectLst/>
                <a:latin typeface="Times New Roman" panose="02020603050405020304" pitchFamily="18" charset="0"/>
                <a:ea typeface="Calibri" panose="020F0502020204030204" pitchFamily="34" charset="0"/>
              </a:rPr>
              <a:t> and </a:t>
            </a:r>
            <a:r>
              <a:rPr lang="en-US" sz="1800" u="none" strike="noStrike" dirty="0" err="1">
                <a:solidFill>
                  <a:srgbClr val="0563C1"/>
                </a:solidFill>
                <a:effectLst/>
                <a:latin typeface="Times New Roman" panose="02020603050405020304" pitchFamily="18" charset="0"/>
                <a:ea typeface="Calibri" panose="020F0502020204030204" pitchFamily="34" charset="0"/>
                <a:hlinkClick r:id="rId5"/>
              </a:rPr>
              <a:t>Catulpa</a:t>
            </a:r>
            <a:r>
              <a:rPr lang="en-US" sz="1800" u="none" strike="noStrike" dirty="0">
                <a:solidFill>
                  <a:srgbClr val="0563C1"/>
                </a:solidFill>
                <a:effectLst/>
                <a:latin typeface="Times New Roman" panose="02020603050405020304" pitchFamily="18" charset="0"/>
                <a:ea typeface="Calibri" panose="020F0502020204030204" pitchFamily="34" charset="0"/>
                <a:hlinkClick r:id="rId5"/>
              </a:rPr>
              <a:t> Community Support Services</a:t>
            </a:r>
            <a:r>
              <a:rPr lang="en-US" sz="1800" dirty="0">
                <a:effectLst/>
                <a:latin typeface="Times New Roman" panose="02020603050405020304" pitchFamily="18" charset="0"/>
                <a:ea typeface="Calibri" panose="020F0502020204030204" pitchFamily="34" charset="0"/>
              </a:rPr>
              <a:t>. </a:t>
            </a:r>
          </a:p>
          <a:p>
            <a:r>
              <a:rPr lang="en-US" sz="1800" dirty="0">
                <a:effectLst/>
                <a:latin typeface="Times New Roman" panose="02020603050405020304" pitchFamily="18" charset="0"/>
                <a:ea typeface="Calibri" panose="020F0502020204030204" pitchFamily="34" charset="0"/>
              </a:rPr>
              <a:t>The services offer mentorship and promote mental health for people experiencing mental illness like Holden.</a:t>
            </a:r>
            <a:endParaRPr lang="en-US" dirty="0"/>
          </a:p>
        </p:txBody>
      </p:sp>
    </p:spTree>
    <p:extLst>
      <p:ext uri="{BB962C8B-B14F-4D97-AF65-F5344CB8AC3E}">
        <p14:creationId xmlns:p14="http://schemas.microsoft.com/office/powerpoint/2010/main" val="2862942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3F0B8-ADF1-436A-A476-840D1D12DD79}"/>
              </a:ext>
            </a:extLst>
          </p:cNvPr>
          <p:cNvSpPr>
            <a:spLocks noGrp="1"/>
          </p:cNvSpPr>
          <p:nvPr>
            <p:ph type="title"/>
          </p:nvPr>
        </p:nvSpPr>
        <p:spPr/>
        <p:txBody>
          <a:bodyPr/>
          <a:lstStyle/>
          <a:p>
            <a:r>
              <a:rPr lang="en-US" sz="4400" dirty="0">
                <a:effectLst/>
                <a:latin typeface="Times New Roman" panose="02020603050405020304" pitchFamily="18" charset="0"/>
                <a:ea typeface="Calibri" panose="020F0502020204030204" pitchFamily="34" charset="0"/>
                <a:cs typeface="Times New Roman" panose="02020603050405020304" pitchFamily="18" charset="0"/>
              </a:rPr>
              <a:t>Work cited</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688FBA6-4912-4D88-9539-3BC4244F894E}"/>
              </a:ext>
            </a:extLst>
          </p:cNvPr>
          <p:cNvSpPr>
            <a:spLocks noGrp="1"/>
          </p:cNvSpPr>
          <p:nvPr>
            <p:ph idx="1"/>
          </p:nvPr>
        </p:nvSpPr>
        <p:spPr/>
        <p:txBody>
          <a:bodyPr/>
          <a:lstStyle/>
          <a:p>
            <a:pPr marL="0" marR="0">
              <a:lnSpc>
                <a:spcPct val="200000"/>
              </a:lnSpc>
              <a:spcBef>
                <a:spcPts val="0"/>
              </a:spcBef>
              <a:spcAft>
                <a:spcPts val="800"/>
              </a:spcAft>
            </a:pP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https://barrie.bigbrothersbigsisters.ca/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https://cmhastarttalking.ca/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www.catulpa.on.ca</a:t>
            </a:r>
            <a:r>
              <a:rPr lang="en-US"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www.cmhastarttalking.ca</a:t>
            </a:r>
            <a:r>
              <a:rPr lang="en-US"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701178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1642</Words>
  <Application>Microsoft Office PowerPoint</Application>
  <PresentationFormat>Widescreen</PresentationFormat>
  <Paragraphs>69</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Times New Roman</vt:lpstr>
      <vt:lpstr>Office Theme</vt:lpstr>
      <vt:lpstr>PowerPoint Presentation</vt:lpstr>
      <vt:lpstr>Introduction</vt:lpstr>
      <vt:lpstr> Catulpa Community Support Services </vt:lpstr>
      <vt:lpstr>The Big Brothers Big Sisters of Barrie and District service </vt:lpstr>
      <vt:lpstr>The Canadian Mental Health Association and addition service </vt:lpstr>
      <vt:lpstr>Canadian Mental Health Association Services </vt:lpstr>
      <vt:lpstr>Conclusion</vt:lpstr>
      <vt:lpstr>Work cited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 1</dc:creator>
  <cp:lastModifiedBy>user 1</cp:lastModifiedBy>
  <cp:revision>5</cp:revision>
  <dcterms:created xsi:type="dcterms:W3CDTF">2020-10-20T21:13:34Z</dcterms:created>
  <dcterms:modified xsi:type="dcterms:W3CDTF">2020-10-20T21:33:59Z</dcterms:modified>
</cp:coreProperties>
</file>